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9"/>
  </p:notesMasterIdLst>
  <p:sldIdLst>
    <p:sldId id="261" r:id="rId5"/>
    <p:sldId id="262" r:id="rId6"/>
    <p:sldId id="263" r:id="rId7"/>
    <p:sldId id="266" r:id="rId8"/>
    <p:sldId id="267" r:id="rId9"/>
    <p:sldId id="268" r:id="rId10"/>
    <p:sldId id="269" r:id="rId11"/>
    <p:sldId id="270" r:id="rId12"/>
    <p:sldId id="271" r:id="rId13"/>
    <p:sldId id="272" r:id="rId14"/>
    <p:sldId id="265" r:id="rId15"/>
    <p:sldId id="273" r:id="rId16"/>
    <p:sldId id="274" r:id="rId17"/>
    <p:sldId id="27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5854" autoAdjust="0"/>
    <p:restoredTop sz="85875" autoAdjust="0"/>
  </p:normalViewPr>
  <p:slideViewPr>
    <p:cSldViewPr snapToGrid="0">
      <p:cViewPr varScale="1">
        <p:scale>
          <a:sx n="73" d="100"/>
          <a:sy n="73" d="100"/>
        </p:scale>
        <p:origin x="7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9/16/2020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a:t>
            </a:fld>
            <a:endParaRPr lang="en-US" dirty="0"/>
          </a:p>
        </p:txBody>
      </p:sp>
    </p:spTree>
    <p:extLst>
      <p:ext uri="{BB962C8B-B14F-4D97-AF65-F5344CB8AC3E}">
        <p14:creationId xmlns:p14="http://schemas.microsoft.com/office/powerpoint/2010/main" val="146644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4</a:t>
            </a:fld>
            <a:endParaRPr lang="en-US" dirty="0"/>
          </a:p>
        </p:txBody>
      </p:sp>
    </p:spTree>
    <p:extLst>
      <p:ext uri="{BB962C8B-B14F-4D97-AF65-F5344CB8AC3E}">
        <p14:creationId xmlns:p14="http://schemas.microsoft.com/office/powerpoint/2010/main" val="1771778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6</a:t>
            </a:fld>
            <a:endParaRPr lang="en-US" dirty="0"/>
          </a:p>
        </p:txBody>
      </p:sp>
    </p:spTree>
    <p:extLst>
      <p:ext uri="{BB962C8B-B14F-4D97-AF65-F5344CB8AC3E}">
        <p14:creationId xmlns:p14="http://schemas.microsoft.com/office/powerpoint/2010/main" val="284790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too wordy. Simplify the definition for relaxed synchronization. So relaxed synchronization basically means either reduce amount of parallelism (dependencies among parallel tasks) or restrict access to only one parallel task at a time (preventing conflict).</a:t>
            </a:r>
          </a:p>
        </p:txBody>
      </p:sp>
      <p:sp>
        <p:nvSpPr>
          <p:cNvPr id="4" name="Slide Number Placeholder 3"/>
          <p:cNvSpPr>
            <a:spLocks noGrp="1"/>
          </p:cNvSpPr>
          <p:nvPr>
            <p:ph type="sldNum" sz="quarter" idx="5"/>
          </p:nvPr>
        </p:nvSpPr>
        <p:spPr/>
        <p:txBody>
          <a:bodyPr/>
          <a:lstStyle/>
          <a:p>
            <a:fld id="{C275CD8D-B1D9-4658-A4F0-38CA8D83ED5D}" type="slidenum">
              <a:rPr lang="en-US" smtClean="0"/>
              <a:t>7</a:t>
            </a:fld>
            <a:endParaRPr lang="en-US" dirty="0"/>
          </a:p>
        </p:txBody>
      </p:sp>
    </p:spTree>
    <p:extLst>
      <p:ext uri="{BB962C8B-B14F-4D97-AF65-F5344CB8AC3E}">
        <p14:creationId xmlns:p14="http://schemas.microsoft.com/office/powerpoint/2010/main" val="2808120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break this slide into two and remove the lines (Allows for….) and (Value prediction may also be…)</a:t>
            </a:r>
          </a:p>
        </p:txBody>
      </p:sp>
      <p:sp>
        <p:nvSpPr>
          <p:cNvPr id="4" name="Slide Number Placeholder 3"/>
          <p:cNvSpPr>
            <a:spLocks noGrp="1"/>
          </p:cNvSpPr>
          <p:nvPr>
            <p:ph type="sldNum" sz="quarter" idx="5"/>
          </p:nvPr>
        </p:nvSpPr>
        <p:spPr/>
        <p:txBody>
          <a:bodyPr/>
          <a:lstStyle/>
          <a:p>
            <a:fld id="{C275CD8D-B1D9-4658-A4F0-38CA8D83ED5D}" type="slidenum">
              <a:rPr lang="en-US" smtClean="0"/>
              <a:t>9</a:t>
            </a:fld>
            <a:endParaRPr lang="en-US" dirty="0"/>
          </a:p>
        </p:txBody>
      </p:sp>
    </p:spTree>
    <p:extLst>
      <p:ext uri="{BB962C8B-B14F-4D97-AF65-F5344CB8AC3E}">
        <p14:creationId xmlns:p14="http://schemas.microsoft.com/office/powerpoint/2010/main" val="1870561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is overwhelming. So just paint over some key points.</a:t>
            </a:r>
          </a:p>
        </p:txBody>
      </p:sp>
      <p:sp>
        <p:nvSpPr>
          <p:cNvPr id="4" name="Slide Number Placeholder 3"/>
          <p:cNvSpPr>
            <a:spLocks noGrp="1"/>
          </p:cNvSpPr>
          <p:nvPr>
            <p:ph type="sldNum" sz="quarter" idx="5"/>
          </p:nvPr>
        </p:nvSpPr>
        <p:spPr/>
        <p:txBody>
          <a:bodyPr/>
          <a:lstStyle/>
          <a:p>
            <a:fld id="{C275CD8D-B1D9-4658-A4F0-38CA8D83ED5D}" type="slidenum">
              <a:rPr lang="en-US" smtClean="0"/>
              <a:t>10</a:t>
            </a:fld>
            <a:endParaRPr lang="en-US" dirty="0"/>
          </a:p>
        </p:txBody>
      </p:sp>
    </p:spTree>
    <p:extLst>
      <p:ext uri="{BB962C8B-B14F-4D97-AF65-F5344CB8AC3E}">
        <p14:creationId xmlns:p14="http://schemas.microsoft.com/office/powerpoint/2010/main" val="1886591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paint over some key points here.</a:t>
            </a:r>
          </a:p>
        </p:txBody>
      </p:sp>
      <p:sp>
        <p:nvSpPr>
          <p:cNvPr id="4" name="Slide Number Placeholder 3"/>
          <p:cNvSpPr>
            <a:spLocks noGrp="1"/>
          </p:cNvSpPr>
          <p:nvPr>
            <p:ph type="sldNum" sz="quarter" idx="5"/>
          </p:nvPr>
        </p:nvSpPr>
        <p:spPr/>
        <p:txBody>
          <a:bodyPr/>
          <a:lstStyle/>
          <a:p>
            <a:fld id="{C275CD8D-B1D9-4658-A4F0-38CA8D83ED5D}" type="slidenum">
              <a:rPr lang="en-US" smtClean="0"/>
              <a:t>11</a:t>
            </a:fld>
            <a:endParaRPr lang="en-US" dirty="0"/>
          </a:p>
        </p:txBody>
      </p:sp>
    </p:spTree>
    <p:extLst>
      <p:ext uri="{BB962C8B-B14F-4D97-AF65-F5344CB8AC3E}">
        <p14:creationId xmlns:p14="http://schemas.microsoft.com/office/powerpoint/2010/main" val="2077561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9/16/2020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9/16/2020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9/16/2020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9/16/2020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9/16/2020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9/16/2020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9/16/2020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9/16/2020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9/16/2020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9/16/2020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9/16/2020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9/16/2020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9/16/2020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9/16/2020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9/16/2020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9/16/2020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9/16/2020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9/16/2020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18286"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a:normAutofit/>
          </a:bodyPr>
          <a:lstStyle/>
          <a:p>
            <a:pPr algn="ctr"/>
            <a:r>
              <a:rPr lang="en-US" sz="2400" dirty="0"/>
              <a:t>Approximate communication: Techniques for reducing communication bottlenecks in large scale parallel systems</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a:normAutofit fontScale="77500" lnSpcReduction="20000"/>
          </a:bodyPr>
          <a:lstStyle/>
          <a:p>
            <a:pPr algn="ctr"/>
            <a:r>
              <a:rPr lang="en-US" dirty="0"/>
              <a:t>BY Filipe Betzel, karen khatamifard, harini suresh, David j. lilja, john sartori, ulya karpuzcu (university of Minnesota)</a:t>
            </a:r>
          </a:p>
          <a:p>
            <a:pPr algn="ctr"/>
            <a:r>
              <a:rPr lang="en-US" dirty="0"/>
              <a:t>Presented by Alex wright</a:t>
            </a:r>
          </a:p>
        </p:txBody>
      </p:sp>
    </p:spTree>
    <p:extLst>
      <p:ext uri="{BB962C8B-B14F-4D97-AF65-F5344CB8AC3E}">
        <p14:creationId xmlns:p14="http://schemas.microsoft.com/office/powerpoint/2010/main" val="133719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583A1-7C9B-4E71-A84C-0CAFF6CDA0D2}"/>
              </a:ext>
            </a:extLst>
          </p:cNvPr>
          <p:cNvSpPr>
            <a:spLocks noGrp="1"/>
          </p:cNvSpPr>
          <p:nvPr>
            <p:ph type="title"/>
          </p:nvPr>
        </p:nvSpPr>
        <p:spPr>
          <a:xfrm>
            <a:off x="735013" y="2548918"/>
            <a:ext cx="4309476" cy="1478570"/>
          </a:xfrm>
        </p:spPr>
        <p:txBody>
          <a:bodyPr/>
          <a:lstStyle/>
          <a:p>
            <a:r>
              <a:rPr lang="en-US" dirty="0"/>
              <a:t>Strategy Summary</a:t>
            </a:r>
          </a:p>
        </p:txBody>
      </p:sp>
      <p:graphicFrame>
        <p:nvGraphicFramePr>
          <p:cNvPr id="15" name="Table 15">
            <a:extLst>
              <a:ext uri="{FF2B5EF4-FFF2-40B4-BE49-F238E27FC236}">
                <a16:creationId xmlns:a16="http://schemas.microsoft.com/office/drawing/2014/main" id="{5A87F11C-77F8-4E67-8F75-7434FFEE7456}"/>
              </a:ext>
            </a:extLst>
          </p:cNvPr>
          <p:cNvGraphicFramePr>
            <a:graphicFrameLocks noGrp="1"/>
          </p:cNvGraphicFramePr>
          <p:nvPr>
            <p:ph sz="half" idx="2"/>
            <p:extLst>
              <p:ext uri="{D42A27DB-BD31-4B8C-83A1-F6EECF244321}">
                <p14:modId xmlns:p14="http://schemas.microsoft.com/office/powerpoint/2010/main" val="2558677031"/>
              </p:ext>
            </p:extLst>
          </p:nvPr>
        </p:nvGraphicFramePr>
        <p:xfrm>
          <a:off x="5390604" y="0"/>
          <a:ext cx="6801396" cy="6858003"/>
        </p:xfrm>
        <a:graphic>
          <a:graphicData uri="http://schemas.openxmlformats.org/drawingml/2006/table">
            <a:tbl>
              <a:tblPr firstRow="1" bandRow="1">
                <a:tableStyleId>{5C22544A-7EE6-4342-B048-85BDC9FD1C3A}</a:tableStyleId>
              </a:tblPr>
              <a:tblGrid>
                <a:gridCol w="1515291">
                  <a:extLst>
                    <a:ext uri="{9D8B030D-6E8A-4147-A177-3AD203B41FA5}">
                      <a16:colId xmlns:a16="http://schemas.microsoft.com/office/drawing/2014/main" val="2126869407"/>
                    </a:ext>
                  </a:extLst>
                </a:gridCol>
                <a:gridCol w="1706880">
                  <a:extLst>
                    <a:ext uri="{9D8B030D-6E8A-4147-A177-3AD203B41FA5}">
                      <a16:colId xmlns:a16="http://schemas.microsoft.com/office/drawing/2014/main" val="954051514"/>
                    </a:ext>
                  </a:extLst>
                </a:gridCol>
                <a:gridCol w="1750423">
                  <a:extLst>
                    <a:ext uri="{9D8B030D-6E8A-4147-A177-3AD203B41FA5}">
                      <a16:colId xmlns:a16="http://schemas.microsoft.com/office/drawing/2014/main" val="1433542277"/>
                    </a:ext>
                  </a:extLst>
                </a:gridCol>
                <a:gridCol w="1828802">
                  <a:extLst>
                    <a:ext uri="{9D8B030D-6E8A-4147-A177-3AD203B41FA5}">
                      <a16:colId xmlns:a16="http://schemas.microsoft.com/office/drawing/2014/main" val="2892808155"/>
                    </a:ext>
                  </a:extLst>
                </a:gridCol>
              </a:tblGrid>
              <a:tr h="1173705">
                <a:tc>
                  <a:txBody>
                    <a:bodyPr/>
                    <a:lstStyle/>
                    <a:p>
                      <a:endParaRPr lang="en-US" sz="1200" dirty="0"/>
                    </a:p>
                  </a:txBody>
                  <a:tcPr/>
                </a:tc>
                <a:tc>
                  <a:txBody>
                    <a:bodyPr/>
                    <a:lstStyle/>
                    <a:p>
                      <a:r>
                        <a:rPr lang="en-US" sz="1200" dirty="0"/>
                        <a:t>Compression</a:t>
                      </a:r>
                    </a:p>
                  </a:txBody>
                  <a:tcPr/>
                </a:tc>
                <a:tc>
                  <a:txBody>
                    <a:bodyPr/>
                    <a:lstStyle/>
                    <a:p>
                      <a:r>
                        <a:rPr lang="en-US" sz="1200" dirty="0"/>
                        <a:t>Relaxed Synchronization</a:t>
                      </a:r>
                    </a:p>
                  </a:txBody>
                  <a:tcPr/>
                </a:tc>
                <a:tc>
                  <a:txBody>
                    <a:bodyPr/>
                    <a:lstStyle/>
                    <a:p>
                      <a:r>
                        <a:rPr lang="en-US" sz="1200" dirty="0"/>
                        <a:t>Value prediction</a:t>
                      </a:r>
                    </a:p>
                  </a:txBody>
                  <a:tcPr/>
                </a:tc>
                <a:extLst>
                  <a:ext uri="{0D108BD9-81ED-4DB2-BD59-A6C34878D82A}">
                    <a16:rowId xmlns:a16="http://schemas.microsoft.com/office/drawing/2014/main" val="2256788535"/>
                  </a:ext>
                </a:extLst>
              </a:tr>
              <a:tr h="947383">
                <a:tc>
                  <a:txBody>
                    <a:bodyPr/>
                    <a:lstStyle/>
                    <a:p>
                      <a:r>
                        <a:rPr lang="en-US" sz="1200" dirty="0"/>
                        <a:t>Cost Reduction</a:t>
                      </a:r>
                    </a:p>
                  </a:txBody>
                  <a:tcPr/>
                </a:tc>
                <a:tc>
                  <a:txBody>
                    <a:bodyPr/>
                    <a:lstStyle/>
                    <a:p>
                      <a:r>
                        <a:rPr lang="en-US" sz="1200" dirty="0"/>
                        <a:t>Reduces size of messages</a:t>
                      </a:r>
                    </a:p>
                  </a:txBody>
                  <a:tcPr/>
                </a:tc>
                <a:tc>
                  <a:txBody>
                    <a:bodyPr/>
                    <a:lstStyle/>
                    <a:p>
                      <a:r>
                        <a:rPr lang="en-US" sz="1200" dirty="0"/>
                        <a:t>Reduces number of messages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Reduces number of messages</a:t>
                      </a:r>
                    </a:p>
                    <a:p>
                      <a:endParaRPr lang="en-US" sz="1200" dirty="0"/>
                    </a:p>
                  </a:txBody>
                  <a:tcPr/>
                </a:tc>
                <a:extLst>
                  <a:ext uri="{0D108BD9-81ED-4DB2-BD59-A6C34878D82A}">
                    <a16:rowId xmlns:a16="http://schemas.microsoft.com/office/drawing/2014/main" val="1086395726"/>
                  </a:ext>
                </a:extLst>
              </a:tr>
              <a:tr h="947383">
                <a:tc>
                  <a:txBody>
                    <a:bodyPr/>
                    <a:lstStyle/>
                    <a:p>
                      <a:r>
                        <a:rPr lang="en-US" sz="1200" dirty="0"/>
                        <a:t>Performance</a:t>
                      </a:r>
                    </a:p>
                  </a:txBody>
                  <a:tcPr/>
                </a:tc>
                <a:tc>
                  <a:txBody>
                    <a:bodyPr/>
                    <a:lstStyle/>
                    <a:p>
                      <a:r>
                        <a:rPr lang="en-US" sz="1200" dirty="0"/>
                        <a:t>-dependent on bandwidth with possible output degradation</a:t>
                      </a:r>
                    </a:p>
                  </a:txBody>
                  <a:tcPr/>
                </a:tc>
                <a:tc>
                  <a:txBody>
                    <a:bodyPr/>
                    <a:lstStyle/>
                    <a:p>
                      <a:r>
                        <a:rPr lang="en-US" sz="1200" dirty="0"/>
                        <a:t>-dependent on overhead with no degradation</a:t>
                      </a:r>
                    </a:p>
                  </a:txBody>
                  <a:tcPr/>
                </a:tc>
                <a:tc>
                  <a:txBody>
                    <a:bodyPr/>
                    <a:lstStyle/>
                    <a:p>
                      <a:r>
                        <a:rPr lang="en-US" sz="1200" dirty="0"/>
                        <a:t>-improves in programs with large latency with no output degradation</a:t>
                      </a:r>
                    </a:p>
                  </a:txBody>
                  <a:tcPr/>
                </a:tc>
                <a:extLst>
                  <a:ext uri="{0D108BD9-81ED-4DB2-BD59-A6C34878D82A}">
                    <a16:rowId xmlns:a16="http://schemas.microsoft.com/office/drawing/2014/main" val="2732710776"/>
                  </a:ext>
                </a:extLst>
              </a:tr>
              <a:tr h="947383">
                <a:tc>
                  <a:txBody>
                    <a:bodyPr/>
                    <a:lstStyle/>
                    <a:p>
                      <a:r>
                        <a:rPr lang="en-US" sz="1200" dirty="0"/>
                        <a:t>Energy Reduction</a:t>
                      </a:r>
                    </a:p>
                  </a:txBody>
                  <a:tcPr/>
                </a:tc>
                <a:tc>
                  <a:txBody>
                    <a:bodyPr/>
                    <a:lstStyle/>
                    <a:p>
                      <a:r>
                        <a:rPr lang="en-US" sz="1200" dirty="0"/>
                        <a:t>-depends on the compression ratio</a:t>
                      </a:r>
                    </a:p>
                  </a:txBody>
                  <a:tcPr/>
                </a:tc>
                <a:tc>
                  <a:txBody>
                    <a:bodyPr/>
                    <a:lstStyle/>
                    <a:p>
                      <a:r>
                        <a:rPr lang="en-US" sz="1200" dirty="0"/>
                        <a:t>-depends on reduced execution time</a:t>
                      </a:r>
                    </a:p>
                  </a:txBody>
                  <a:tcPr/>
                </a:tc>
                <a:tc>
                  <a:txBody>
                    <a:bodyPr/>
                    <a:lstStyle/>
                    <a:p>
                      <a:r>
                        <a:rPr lang="en-US" sz="1200" dirty="0"/>
                        <a:t>- Depends on approximation degree</a:t>
                      </a:r>
                    </a:p>
                  </a:txBody>
                  <a:tcPr/>
                </a:tc>
                <a:extLst>
                  <a:ext uri="{0D108BD9-81ED-4DB2-BD59-A6C34878D82A}">
                    <a16:rowId xmlns:a16="http://schemas.microsoft.com/office/drawing/2014/main" val="2229999800"/>
                  </a:ext>
                </a:extLst>
              </a:tr>
              <a:tr h="947383">
                <a:tc>
                  <a:txBody>
                    <a:bodyPr/>
                    <a:lstStyle/>
                    <a:p>
                      <a:r>
                        <a:rPr lang="en-US" sz="1200" dirty="0"/>
                        <a:t>Applicability</a:t>
                      </a:r>
                    </a:p>
                  </a:txBody>
                  <a:tcPr/>
                </a:tc>
                <a:tc>
                  <a:txBody>
                    <a:bodyPr/>
                    <a:lstStyle/>
                    <a:p>
                      <a:r>
                        <a:rPr lang="en-US" sz="1200" dirty="0"/>
                        <a:t>-Application specific</a:t>
                      </a:r>
                    </a:p>
                  </a:txBody>
                  <a:tcPr/>
                </a:tc>
                <a:tc>
                  <a:txBody>
                    <a:bodyPr/>
                    <a:lstStyle/>
                    <a:p>
                      <a:r>
                        <a:rPr lang="en-US" sz="1200" dirty="0"/>
                        <a:t>-Application specific</a:t>
                      </a:r>
                    </a:p>
                  </a:txBody>
                  <a:tcPr/>
                </a:tc>
                <a:tc>
                  <a:txBody>
                    <a:bodyPr/>
                    <a:lstStyle/>
                    <a:p>
                      <a:r>
                        <a:rPr lang="en-US" sz="1200" dirty="0"/>
                        <a:t>-Application Agnostic</a:t>
                      </a:r>
                    </a:p>
                  </a:txBody>
                  <a:tcPr/>
                </a:tc>
                <a:extLst>
                  <a:ext uri="{0D108BD9-81ED-4DB2-BD59-A6C34878D82A}">
                    <a16:rowId xmlns:a16="http://schemas.microsoft.com/office/drawing/2014/main" val="2291099838"/>
                  </a:ext>
                </a:extLst>
              </a:tr>
              <a:tr h="947383">
                <a:tc>
                  <a:txBody>
                    <a:bodyPr/>
                    <a:lstStyle/>
                    <a:p>
                      <a:r>
                        <a:rPr lang="en-US" sz="1200" dirty="0"/>
                        <a:t>Overhead</a:t>
                      </a:r>
                    </a:p>
                  </a:txBody>
                  <a:tcPr/>
                </a:tc>
                <a:tc>
                  <a:txBody>
                    <a:bodyPr/>
                    <a:lstStyle/>
                    <a:p>
                      <a:r>
                        <a:rPr lang="en-US" sz="1200" dirty="0"/>
                        <a:t>Compression and decompression time</a:t>
                      </a:r>
                    </a:p>
                  </a:txBody>
                  <a:tcPr/>
                </a:tc>
                <a:tc>
                  <a:txBody>
                    <a:bodyPr/>
                    <a:lstStyle/>
                    <a:p>
                      <a:r>
                        <a:rPr lang="en-US" sz="1200" dirty="0"/>
                        <a:t>Programmer effort</a:t>
                      </a:r>
                    </a:p>
                  </a:txBody>
                  <a:tcPr/>
                </a:tc>
                <a:tc>
                  <a:txBody>
                    <a:bodyPr/>
                    <a:lstStyle/>
                    <a:p>
                      <a:r>
                        <a:rPr lang="en-US" sz="1200" dirty="0"/>
                        <a:t>Chip area and power </a:t>
                      </a:r>
                    </a:p>
                  </a:txBody>
                  <a:tcPr/>
                </a:tc>
                <a:extLst>
                  <a:ext uri="{0D108BD9-81ED-4DB2-BD59-A6C34878D82A}">
                    <a16:rowId xmlns:a16="http://schemas.microsoft.com/office/drawing/2014/main" val="1062938424"/>
                  </a:ext>
                </a:extLst>
              </a:tr>
              <a:tr h="947383">
                <a:tc>
                  <a:txBody>
                    <a:bodyPr/>
                    <a:lstStyle/>
                    <a:p>
                      <a:r>
                        <a:rPr lang="en-US" sz="1200" dirty="0"/>
                        <a:t>Output degradation</a:t>
                      </a:r>
                    </a:p>
                  </a:txBody>
                  <a:tcPr/>
                </a:tc>
                <a:tc>
                  <a:txBody>
                    <a:bodyPr/>
                    <a:lstStyle/>
                    <a:p>
                      <a:r>
                        <a:rPr lang="en-US" sz="1200" dirty="0"/>
                        <a:t>Controllable with compression ratio</a:t>
                      </a:r>
                    </a:p>
                  </a:txBody>
                  <a:tcPr/>
                </a:tc>
                <a:tc>
                  <a:txBody>
                    <a:bodyPr/>
                    <a:lstStyle/>
                    <a:p>
                      <a:r>
                        <a:rPr lang="en-US" sz="1200" dirty="0"/>
                        <a:t>Controllable with selection of synchronization points</a:t>
                      </a:r>
                    </a:p>
                  </a:txBody>
                  <a:tcPr/>
                </a:tc>
                <a:tc>
                  <a:txBody>
                    <a:bodyPr/>
                    <a:lstStyle/>
                    <a:p>
                      <a:r>
                        <a:rPr lang="en-US" sz="1200" dirty="0"/>
                        <a:t>Controllable with changing approximation degree</a:t>
                      </a:r>
                    </a:p>
                  </a:txBody>
                  <a:tcPr/>
                </a:tc>
                <a:extLst>
                  <a:ext uri="{0D108BD9-81ED-4DB2-BD59-A6C34878D82A}">
                    <a16:rowId xmlns:a16="http://schemas.microsoft.com/office/drawing/2014/main" val="455865261"/>
                  </a:ext>
                </a:extLst>
              </a:tr>
            </a:tbl>
          </a:graphicData>
        </a:graphic>
      </p:graphicFrame>
    </p:spTree>
    <p:extLst>
      <p:ext uri="{BB962C8B-B14F-4D97-AF65-F5344CB8AC3E}">
        <p14:creationId xmlns:p14="http://schemas.microsoft.com/office/powerpoint/2010/main" val="2650371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09886-C570-4582-B31F-4724B84500F0}"/>
              </a:ext>
            </a:extLst>
          </p:cNvPr>
          <p:cNvSpPr>
            <a:spLocks noGrp="1"/>
          </p:cNvSpPr>
          <p:nvPr>
            <p:ph type="title"/>
          </p:nvPr>
        </p:nvSpPr>
        <p:spPr>
          <a:xfrm>
            <a:off x="1141413" y="618518"/>
            <a:ext cx="5188267" cy="5690842"/>
          </a:xfrm>
        </p:spPr>
        <p:txBody>
          <a:bodyPr>
            <a:normAutofit/>
          </a:bodyPr>
          <a:lstStyle/>
          <a:p>
            <a:r>
              <a:rPr lang="en-US" dirty="0"/>
              <a:t>Approximation strategies and how they effect communication </a:t>
            </a:r>
          </a:p>
        </p:txBody>
      </p:sp>
      <p:pic>
        <p:nvPicPr>
          <p:cNvPr id="4" name="Content Placeholder 3">
            <a:extLst>
              <a:ext uri="{FF2B5EF4-FFF2-40B4-BE49-F238E27FC236}">
                <a16:creationId xmlns:a16="http://schemas.microsoft.com/office/drawing/2014/main" id="{AECE7754-FE71-4EC7-8FC1-314E9D447297}"/>
              </a:ext>
            </a:extLst>
          </p:cNvPr>
          <p:cNvPicPr>
            <a:picLocks noGrp="1" noChangeAspect="1"/>
          </p:cNvPicPr>
          <p:nvPr>
            <p:ph idx="1"/>
          </p:nvPr>
        </p:nvPicPr>
        <p:blipFill>
          <a:blip r:embed="rId3"/>
          <a:stretch>
            <a:fillRect/>
          </a:stretch>
        </p:blipFill>
        <p:spPr>
          <a:xfrm>
            <a:off x="6077712" y="467093"/>
            <a:ext cx="5242560" cy="5923814"/>
          </a:xfrm>
          <a:prstGeom prst="rect">
            <a:avLst/>
          </a:prstGeom>
        </p:spPr>
      </p:pic>
    </p:spTree>
    <p:extLst>
      <p:ext uri="{BB962C8B-B14F-4D97-AF65-F5344CB8AC3E}">
        <p14:creationId xmlns:p14="http://schemas.microsoft.com/office/powerpoint/2010/main" val="2798117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DF36-4AE7-469A-A8B4-1EEFB699713E}"/>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2CB6F128-E4DA-474E-BADB-C06C08E7936D}"/>
              </a:ext>
            </a:extLst>
          </p:cNvPr>
          <p:cNvSpPr>
            <a:spLocks noGrp="1"/>
          </p:cNvSpPr>
          <p:nvPr>
            <p:ph idx="1"/>
          </p:nvPr>
        </p:nvSpPr>
        <p:spPr>
          <a:xfrm>
            <a:off x="1141412" y="1589102"/>
            <a:ext cx="9905999" cy="5122415"/>
          </a:xfrm>
        </p:spPr>
        <p:txBody>
          <a:bodyPr>
            <a:normAutofit fontScale="77500" lnSpcReduction="20000"/>
          </a:bodyPr>
          <a:lstStyle/>
          <a:p>
            <a:r>
              <a:rPr lang="en-US" dirty="0"/>
              <a:t>How can Approximate computing be used to improve communication in parallel systems?</a:t>
            </a:r>
          </a:p>
          <a:p>
            <a:pPr lvl="1"/>
            <a:r>
              <a:rPr lang="en-US" dirty="0"/>
              <a:t>A) Reducing the number of messages</a:t>
            </a:r>
          </a:p>
          <a:p>
            <a:pPr lvl="1"/>
            <a:r>
              <a:rPr lang="en-US" dirty="0"/>
              <a:t>B) Reducing the size of the messages</a:t>
            </a:r>
          </a:p>
          <a:p>
            <a:pPr lvl="1"/>
            <a:r>
              <a:rPr lang="en-US" dirty="0"/>
              <a:t>C) Both A and B</a:t>
            </a:r>
          </a:p>
          <a:p>
            <a:pPr lvl="1"/>
            <a:r>
              <a:rPr lang="en-US" dirty="0"/>
              <a:t>D) None of the above</a:t>
            </a:r>
          </a:p>
          <a:p>
            <a:r>
              <a:rPr lang="en-US" dirty="0"/>
              <a:t>Compression is</a:t>
            </a:r>
            <a:r>
              <a:rPr lang="en-US" dirty="0">
                <a:sym typeface="Wingdings" panose="05000000000000000000" pitchFamily="2" charset="2"/>
              </a:rPr>
              <a:t>…(Select the best answer)</a:t>
            </a:r>
          </a:p>
          <a:p>
            <a:pPr lvl="1"/>
            <a:r>
              <a:rPr lang="en-US" dirty="0">
                <a:sym typeface="Wingdings" panose="05000000000000000000" pitchFamily="2" charset="2"/>
              </a:rPr>
              <a:t>A) Domain specific</a:t>
            </a:r>
          </a:p>
          <a:p>
            <a:pPr lvl="1"/>
            <a:r>
              <a:rPr lang="en-US" dirty="0">
                <a:sym typeface="Wingdings" panose="05000000000000000000" pitchFamily="2" charset="2"/>
              </a:rPr>
              <a:t>B) Capable of freeing up bandwidth</a:t>
            </a:r>
          </a:p>
          <a:p>
            <a:pPr lvl="1"/>
            <a:r>
              <a:rPr lang="en-US" dirty="0">
                <a:sym typeface="Wingdings" panose="05000000000000000000" pitchFamily="2" charset="2"/>
              </a:rPr>
              <a:t>C) Performed in hardware</a:t>
            </a:r>
          </a:p>
          <a:p>
            <a:pPr lvl="1"/>
            <a:r>
              <a:rPr lang="en-US" dirty="0">
                <a:sym typeface="Wingdings" panose="05000000000000000000" pitchFamily="2" charset="2"/>
              </a:rPr>
              <a:t>D) All of the above</a:t>
            </a:r>
          </a:p>
          <a:p>
            <a:r>
              <a:rPr lang="en-US" dirty="0">
                <a:sym typeface="Wingdings" panose="05000000000000000000" pitchFamily="2" charset="2"/>
              </a:rPr>
              <a:t>Synchronization points…( Select the false statement)</a:t>
            </a:r>
          </a:p>
          <a:p>
            <a:pPr lvl="1"/>
            <a:r>
              <a:rPr lang="en-US" dirty="0">
                <a:sym typeface="Wingdings" panose="05000000000000000000" pitchFamily="2" charset="2"/>
              </a:rPr>
              <a:t>A) Contribute to communication overhead</a:t>
            </a:r>
          </a:p>
          <a:p>
            <a:pPr lvl="1"/>
            <a:r>
              <a:rPr lang="en-US" dirty="0">
                <a:sym typeface="Wingdings" panose="05000000000000000000" pitchFamily="2" charset="2"/>
              </a:rPr>
              <a:t>B) Are also serialization points</a:t>
            </a:r>
          </a:p>
          <a:p>
            <a:pPr lvl="1"/>
            <a:r>
              <a:rPr lang="en-US" dirty="0">
                <a:sym typeface="Wingdings" panose="05000000000000000000" pitchFamily="2" charset="2"/>
              </a:rPr>
              <a:t>C) Dictate the order of parallel tasks</a:t>
            </a:r>
          </a:p>
          <a:p>
            <a:pPr lvl="1"/>
            <a:r>
              <a:rPr lang="en-US" dirty="0">
                <a:sym typeface="Wingdings" panose="05000000000000000000" pitchFamily="2" charset="2"/>
              </a:rPr>
              <a:t>D) None of the Above</a:t>
            </a:r>
          </a:p>
          <a:p>
            <a:pPr lvl="1"/>
            <a:endParaRPr lang="en-US" dirty="0">
              <a:sym typeface="Wingdings" panose="05000000000000000000" pitchFamily="2" charset="2"/>
            </a:endParaRPr>
          </a:p>
          <a:p>
            <a:endParaRPr lang="en-US" dirty="0">
              <a:sym typeface="Wingdings" panose="05000000000000000000" pitchFamily="2" charset="2"/>
            </a:endParaRP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220255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DF36-4AE7-469A-A8B4-1EEFB699713E}"/>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2CB6F128-E4DA-474E-BADB-C06C08E7936D}"/>
              </a:ext>
            </a:extLst>
          </p:cNvPr>
          <p:cNvSpPr>
            <a:spLocks noGrp="1"/>
          </p:cNvSpPr>
          <p:nvPr>
            <p:ph idx="1"/>
          </p:nvPr>
        </p:nvSpPr>
        <p:spPr>
          <a:xfrm>
            <a:off x="1141412" y="1589102"/>
            <a:ext cx="9905999" cy="5122415"/>
          </a:xfrm>
        </p:spPr>
        <p:txBody>
          <a:bodyPr>
            <a:normAutofit fontScale="77500" lnSpcReduction="20000"/>
          </a:bodyPr>
          <a:lstStyle/>
          <a:p>
            <a:r>
              <a:rPr lang="en-US" dirty="0"/>
              <a:t>How can Approximate computing be used to improve communication in parallel systems?</a:t>
            </a:r>
          </a:p>
          <a:p>
            <a:pPr lvl="1"/>
            <a:r>
              <a:rPr lang="en-US" dirty="0"/>
              <a:t>A) Reducing the number of messages</a:t>
            </a:r>
          </a:p>
          <a:p>
            <a:pPr lvl="1"/>
            <a:r>
              <a:rPr lang="en-US" dirty="0"/>
              <a:t>B) Reducing the size of the messages</a:t>
            </a:r>
          </a:p>
          <a:p>
            <a:pPr lvl="1"/>
            <a:r>
              <a:rPr lang="en-US" dirty="0">
                <a:solidFill>
                  <a:srgbClr val="FF0000"/>
                </a:solidFill>
              </a:rPr>
              <a:t>C) Both A and B</a:t>
            </a:r>
          </a:p>
          <a:p>
            <a:pPr lvl="1"/>
            <a:r>
              <a:rPr lang="en-US" dirty="0"/>
              <a:t>D) None of the above</a:t>
            </a:r>
          </a:p>
          <a:p>
            <a:r>
              <a:rPr lang="en-US" dirty="0"/>
              <a:t>Compression is</a:t>
            </a:r>
            <a:r>
              <a:rPr lang="en-US" dirty="0">
                <a:sym typeface="Wingdings" panose="05000000000000000000" pitchFamily="2" charset="2"/>
              </a:rPr>
              <a:t>…(Select the best answer)</a:t>
            </a:r>
          </a:p>
          <a:p>
            <a:pPr lvl="1"/>
            <a:r>
              <a:rPr lang="en-US" dirty="0">
                <a:sym typeface="Wingdings" panose="05000000000000000000" pitchFamily="2" charset="2"/>
              </a:rPr>
              <a:t>A) Domain specific</a:t>
            </a:r>
          </a:p>
          <a:p>
            <a:pPr lvl="1"/>
            <a:r>
              <a:rPr lang="en-US" dirty="0">
                <a:sym typeface="Wingdings" panose="05000000000000000000" pitchFamily="2" charset="2"/>
              </a:rPr>
              <a:t>B) Capable of freeing up bandwidth</a:t>
            </a:r>
          </a:p>
          <a:p>
            <a:pPr lvl="1"/>
            <a:r>
              <a:rPr lang="en-US" dirty="0">
                <a:sym typeface="Wingdings" panose="05000000000000000000" pitchFamily="2" charset="2"/>
              </a:rPr>
              <a:t>C) Performed in hardware</a:t>
            </a:r>
          </a:p>
          <a:p>
            <a:pPr lvl="1"/>
            <a:r>
              <a:rPr lang="en-US" dirty="0">
                <a:solidFill>
                  <a:srgbClr val="FF0000"/>
                </a:solidFill>
                <a:sym typeface="Wingdings" panose="05000000000000000000" pitchFamily="2" charset="2"/>
              </a:rPr>
              <a:t>D) All of the above</a:t>
            </a:r>
          </a:p>
          <a:p>
            <a:r>
              <a:rPr lang="en-US" dirty="0">
                <a:sym typeface="Wingdings" panose="05000000000000000000" pitchFamily="2" charset="2"/>
              </a:rPr>
              <a:t>Synchronization points…( Select the false statement)</a:t>
            </a:r>
          </a:p>
          <a:p>
            <a:pPr lvl="1"/>
            <a:r>
              <a:rPr lang="en-US" dirty="0">
                <a:solidFill>
                  <a:srgbClr val="FF0000"/>
                </a:solidFill>
                <a:sym typeface="Wingdings" panose="05000000000000000000" pitchFamily="2" charset="2"/>
              </a:rPr>
              <a:t>A) don’t contribute to communication overhead</a:t>
            </a:r>
          </a:p>
          <a:p>
            <a:pPr lvl="1"/>
            <a:r>
              <a:rPr lang="en-US" dirty="0">
                <a:sym typeface="Wingdings" panose="05000000000000000000" pitchFamily="2" charset="2"/>
              </a:rPr>
              <a:t>B) Are also serialization points</a:t>
            </a:r>
          </a:p>
          <a:p>
            <a:pPr lvl="1"/>
            <a:r>
              <a:rPr lang="en-US" dirty="0">
                <a:sym typeface="Wingdings" panose="05000000000000000000" pitchFamily="2" charset="2"/>
              </a:rPr>
              <a:t>C) Dictate the order of parallel tasks</a:t>
            </a:r>
          </a:p>
          <a:p>
            <a:pPr lvl="1"/>
            <a:r>
              <a:rPr lang="en-US" dirty="0">
                <a:sym typeface="Wingdings" panose="05000000000000000000" pitchFamily="2" charset="2"/>
              </a:rPr>
              <a:t>D) None of the Above</a:t>
            </a:r>
          </a:p>
          <a:p>
            <a:pPr lvl="1"/>
            <a:endParaRPr lang="en-US" dirty="0">
              <a:sym typeface="Wingdings" panose="05000000000000000000" pitchFamily="2" charset="2"/>
            </a:endParaRPr>
          </a:p>
          <a:p>
            <a:endParaRPr lang="en-US" dirty="0">
              <a:sym typeface="Wingdings" panose="05000000000000000000" pitchFamily="2" charset="2"/>
            </a:endParaRP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984058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FD320-F21E-4931-B76B-2ABFAA2609D3}"/>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E0360337-A281-480F-8DCF-ADFBF2987835}"/>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190236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2428876" y="88458"/>
            <a:ext cx="8618535" cy="1478570"/>
          </a:xfrm>
        </p:spPr>
        <p:txBody>
          <a:bodyPr>
            <a:normAutofit/>
          </a:bodyPr>
          <a:lstStyle/>
          <a:p>
            <a:r>
              <a:rPr lang="en-US" sz="3200" dirty="0"/>
              <a:t>The big questions </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2265364" y="1321592"/>
            <a:ext cx="8742360" cy="5047457"/>
          </a:xfrm>
        </p:spPr>
        <p:txBody>
          <a:bodyPr>
            <a:normAutofit lnSpcReduction="10000"/>
          </a:bodyPr>
          <a:lstStyle/>
          <a:p>
            <a:pPr>
              <a:lnSpc>
                <a:spcPct val="110000"/>
              </a:lnSpc>
            </a:pPr>
            <a:r>
              <a:rPr lang="en-US" sz="1800" dirty="0"/>
              <a:t>What type of Approximation are we looking at?</a:t>
            </a:r>
          </a:p>
          <a:p>
            <a:pPr lvl="1">
              <a:lnSpc>
                <a:spcPct val="110000"/>
              </a:lnSpc>
            </a:pPr>
            <a:r>
              <a:rPr lang="en-US" sz="1800" dirty="0"/>
              <a:t>Communication, with a primary focus in communication bottlenecks in large-scale parallel systems</a:t>
            </a:r>
          </a:p>
          <a:p>
            <a:pPr>
              <a:lnSpc>
                <a:spcPct val="110000"/>
              </a:lnSpc>
            </a:pPr>
            <a:r>
              <a:rPr lang="en-US" sz="1600" dirty="0"/>
              <a:t>What is the strategy?</a:t>
            </a:r>
          </a:p>
          <a:p>
            <a:pPr lvl="1">
              <a:lnSpc>
                <a:spcPct val="110000"/>
              </a:lnSpc>
            </a:pPr>
            <a:r>
              <a:rPr lang="en-US" sz="1600" dirty="0"/>
              <a:t>3 different types are addressed</a:t>
            </a:r>
          </a:p>
          <a:p>
            <a:pPr lvl="2">
              <a:lnSpc>
                <a:spcPct val="110000"/>
              </a:lnSpc>
            </a:pPr>
            <a:r>
              <a:rPr lang="en-US" sz="1600" dirty="0"/>
              <a:t>Compression-to reduce bandwidth utilization and improve energy efficiency</a:t>
            </a:r>
          </a:p>
          <a:p>
            <a:pPr lvl="2">
              <a:lnSpc>
                <a:spcPct val="110000"/>
              </a:lnSpc>
            </a:pPr>
            <a:r>
              <a:rPr lang="en-US" sz="1600" dirty="0"/>
              <a:t>Relaxed synchronization- improved scalability </a:t>
            </a:r>
          </a:p>
          <a:p>
            <a:pPr lvl="2">
              <a:lnSpc>
                <a:spcPct val="110000"/>
              </a:lnSpc>
            </a:pPr>
            <a:r>
              <a:rPr lang="en-US" sz="1600" dirty="0"/>
              <a:t>Value prediction- improved overall performance of the system</a:t>
            </a:r>
          </a:p>
          <a:p>
            <a:pPr>
              <a:lnSpc>
                <a:spcPct val="110000"/>
              </a:lnSpc>
            </a:pPr>
            <a:r>
              <a:rPr lang="en-US" sz="2200" dirty="0"/>
              <a:t>How?</a:t>
            </a:r>
          </a:p>
          <a:p>
            <a:pPr lvl="1">
              <a:lnSpc>
                <a:spcPct val="110000"/>
              </a:lnSpc>
            </a:pPr>
            <a:r>
              <a:rPr lang="en-US" sz="1800" dirty="0"/>
              <a:t>Compression- Trading accuracy of information for improved energy efficiency</a:t>
            </a:r>
          </a:p>
          <a:p>
            <a:pPr lvl="1">
              <a:lnSpc>
                <a:spcPct val="110000"/>
              </a:lnSpc>
            </a:pPr>
            <a:r>
              <a:rPr lang="en-US" sz="1800" dirty="0"/>
              <a:t>Relaxed synchronization- trading quality for speed and parallelism</a:t>
            </a:r>
          </a:p>
          <a:p>
            <a:pPr lvl="1">
              <a:lnSpc>
                <a:spcPct val="110000"/>
              </a:lnSpc>
            </a:pPr>
            <a:r>
              <a:rPr lang="en-US" sz="1800" dirty="0"/>
              <a:t>Value Prediction- trading accuracy for performance improvement</a:t>
            </a:r>
          </a:p>
          <a:p>
            <a:pPr lvl="1">
              <a:lnSpc>
                <a:spcPct val="110000"/>
              </a:lnSpc>
            </a:pPr>
            <a:endParaRPr lang="en-US" sz="1800" dirty="0"/>
          </a:p>
          <a:p>
            <a:pPr marL="914400" lvl="2" indent="0">
              <a:lnSpc>
                <a:spcPct val="110000"/>
              </a:lnSpc>
              <a:buNone/>
            </a:pPr>
            <a:r>
              <a:rPr lang="en-US" sz="1600" dirty="0"/>
              <a:t>				</a:t>
            </a:r>
          </a:p>
        </p:txBody>
      </p:sp>
    </p:spTree>
    <p:extLst>
      <p:ext uri="{BB962C8B-B14F-4D97-AF65-F5344CB8AC3E}">
        <p14:creationId xmlns:p14="http://schemas.microsoft.com/office/powerpoint/2010/main" val="1094849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D421-0D33-42F8-8A9A-F99E0868E905}"/>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F65DDE38-D937-4102-9CBF-343AB4EB096E}"/>
              </a:ext>
            </a:extLst>
          </p:cNvPr>
          <p:cNvSpPr>
            <a:spLocks noGrp="1"/>
          </p:cNvSpPr>
          <p:nvPr>
            <p:ph idx="1"/>
          </p:nvPr>
        </p:nvSpPr>
        <p:spPr>
          <a:xfrm>
            <a:off x="1141412" y="2249487"/>
            <a:ext cx="4477067" cy="4284478"/>
          </a:xfrm>
        </p:spPr>
        <p:txBody>
          <a:bodyPr>
            <a:normAutofit fontScale="77500" lnSpcReduction="20000"/>
          </a:bodyPr>
          <a:lstStyle/>
          <a:p>
            <a:r>
              <a:rPr lang="en-US" dirty="0"/>
              <a:t>What is the problem we are trying to solve?</a:t>
            </a:r>
          </a:p>
          <a:p>
            <a:pPr lvl="1"/>
            <a:r>
              <a:rPr lang="en-US" dirty="0"/>
              <a:t>In attempting to reach peak performance, finding scalable parallelism isn’t compatible with any substantial amount of communication or synchronization between processing elements</a:t>
            </a:r>
          </a:p>
          <a:p>
            <a:pPr lvl="2"/>
            <a:r>
              <a:rPr lang="en-US" dirty="0"/>
              <a:t>In many highly parallel machines peak performance is obtained with extraordinarily high communication to computation ratios</a:t>
            </a:r>
          </a:p>
          <a:p>
            <a:pPr lvl="2"/>
            <a:r>
              <a:rPr lang="en-US" dirty="0"/>
              <a:t>Amdahls law shows that the more parallelism you introduce, time spent in communication exponentially increases</a:t>
            </a:r>
          </a:p>
          <a:p>
            <a:pPr lvl="1"/>
            <a:r>
              <a:rPr lang="en-US" dirty="0"/>
              <a:t>Communication is costly for power( typically taking 10-20%)</a:t>
            </a:r>
          </a:p>
          <a:p>
            <a:pPr lvl="1"/>
            <a:endParaRPr lang="en-US" dirty="0"/>
          </a:p>
          <a:p>
            <a:pPr lvl="1"/>
            <a:endParaRPr lang="en-US" dirty="0"/>
          </a:p>
        </p:txBody>
      </p:sp>
      <p:pic>
        <p:nvPicPr>
          <p:cNvPr id="4" name="Picture 3">
            <a:extLst>
              <a:ext uri="{FF2B5EF4-FFF2-40B4-BE49-F238E27FC236}">
                <a16:creationId xmlns:a16="http://schemas.microsoft.com/office/drawing/2014/main" id="{7FD38D19-073B-4FDE-8F5A-48C2CB4D6D2E}"/>
              </a:ext>
            </a:extLst>
          </p:cNvPr>
          <p:cNvPicPr>
            <a:picLocks noChangeAspect="1"/>
          </p:cNvPicPr>
          <p:nvPr/>
        </p:nvPicPr>
        <p:blipFill>
          <a:blip r:embed="rId2"/>
          <a:stretch>
            <a:fillRect/>
          </a:stretch>
        </p:blipFill>
        <p:spPr>
          <a:xfrm>
            <a:off x="5965526" y="2401886"/>
            <a:ext cx="5568614" cy="2661920"/>
          </a:xfrm>
          <a:prstGeom prst="rect">
            <a:avLst/>
          </a:prstGeom>
        </p:spPr>
      </p:pic>
    </p:spTree>
    <p:extLst>
      <p:ext uri="{BB962C8B-B14F-4D97-AF65-F5344CB8AC3E}">
        <p14:creationId xmlns:p14="http://schemas.microsoft.com/office/powerpoint/2010/main" val="219494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B48D-EE00-4207-BD22-A536CDC85BCD}"/>
              </a:ext>
            </a:extLst>
          </p:cNvPr>
          <p:cNvSpPr>
            <a:spLocks noGrp="1"/>
          </p:cNvSpPr>
          <p:nvPr>
            <p:ph type="title"/>
          </p:nvPr>
        </p:nvSpPr>
        <p:spPr/>
        <p:txBody>
          <a:bodyPr/>
          <a:lstStyle/>
          <a:p>
            <a:r>
              <a:rPr lang="en-US" dirty="0"/>
              <a:t>Strategy 1:Compression overview</a:t>
            </a:r>
          </a:p>
        </p:txBody>
      </p:sp>
      <p:sp>
        <p:nvSpPr>
          <p:cNvPr id="3" name="Content Placeholder 2">
            <a:extLst>
              <a:ext uri="{FF2B5EF4-FFF2-40B4-BE49-F238E27FC236}">
                <a16:creationId xmlns:a16="http://schemas.microsoft.com/office/drawing/2014/main" id="{46298234-ED3F-4F3E-810B-63A4C1D9D75A}"/>
              </a:ext>
            </a:extLst>
          </p:cNvPr>
          <p:cNvSpPr>
            <a:spLocks noGrp="1"/>
          </p:cNvSpPr>
          <p:nvPr>
            <p:ph idx="1"/>
          </p:nvPr>
        </p:nvSpPr>
        <p:spPr>
          <a:xfrm>
            <a:off x="1141413" y="1775534"/>
            <a:ext cx="9905999" cy="4878280"/>
          </a:xfrm>
        </p:spPr>
        <p:txBody>
          <a:bodyPr>
            <a:normAutofit/>
          </a:bodyPr>
          <a:lstStyle/>
          <a:p>
            <a:r>
              <a:rPr lang="en-US" dirty="0"/>
              <a:t>Compression reduces the need for higher bandwidth and improves energy efficiency by removing redundant data and can be optimized for certain applications </a:t>
            </a:r>
          </a:p>
          <a:p>
            <a:r>
              <a:rPr lang="en-US" dirty="0"/>
              <a:t>Compression is classified based upon output fidelity</a:t>
            </a:r>
          </a:p>
          <a:p>
            <a:pPr lvl="1"/>
            <a:r>
              <a:rPr lang="en-US" dirty="0"/>
              <a:t>Lossless or Lossy purely determined based on application</a:t>
            </a:r>
          </a:p>
          <a:p>
            <a:r>
              <a:rPr lang="en-US" dirty="0"/>
              <a:t>Compression results/research/challenges:</a:t>
            </a:r>
          </a:p>
          <a:p>
            <a:pPr lvl="1"/>
            <a:r>
              <a:rPr lang="en-US" dirty="0"/>
              <a:t>Compression itself can introduce latency but still reduces packet latency and energy requirements</a:t>
            </a:r>
          </a:p>
          <a:p>
            <a:pPr lvl="1"/>
            <a:r>
              <a:rPr lang="en-US" dirty="0"/>
              <a:t>Can also be applied to perform cache compression to reduce the cache-miss rates.</a:t>
            </a:r>
          </a:p>
          <a:p>
            <a:pPr lvl="1"/>
            <a:r>
              <a:rPr lang="en-US" dirty="0"/>
              <a:t>Improves performance by up to 40% with adaptive applications</a:t>
            </a:r>
          </a:p>
          <a:p>
            <a:endParaRPr lang="en-US" dirty="0"/>
          </a:p>
          <a:p>
            <a:endParaRPr lang="en-US" dirty="0"/>
          </a:p>
          <a:p>
            <a:pPr lvl="1"/>
            <a:endParaRPr lang="en-US" dirty="0"/>
          </a:p>
        </p:txBody>
      </p:sp>
    </p:spTree>
    <p:extLst>
      <p:ext uri="{BB962C8B-B14F-4D97-AF65-F5344CB8AC3E}">
        <p14:creationId xmlns:p14="http://schemas.microsoft.com/office/powerpoint/2010/main" val="3427260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10637-14A0-4C29-BEE8-2A64F7AB8ACC}"/>
              </a:ext>
            </a:extLst>
          </p:cNvPr>
          <p:cNvSpPr>
            <a:spLocks noGrp="1"/>
          </p:cNvSpPr>
          <p:nvPr>
            <p:ph type="title"/>
          </p:nvPr>
        </p:nvSpPr>
        <p:spPr/>
        <p:txBody>
          <a:bodyPr/>
          <a:lstStyle/>
          <a:p>
            <a:r>
              <a:rPr lang="en-US" dirty="0"/>
              <a:t>Lossless compression V. Lossy Compression</a:t>
            </a:r>
          </a:p>
        </p:txBody>
      </p:sp>
      <p:graphicFrame>
        <p:nvGraphicFramePr>
          <p:cNvPr id="4" name="Table 4">
            <a:extLst>
              <a:ext uri="{FF2B5EF4-FFF2-40B4-BE49-F238E27FC236}">
                <a16:creationId xmlns:a16="http://schemas.microsoft.com/office/drawing/2014/main" id="{37229C55-A913-4639-9518-E47D62290A76}"/>
              </a:ext>
            </a:extLst>
          </p:cNvPr>
          <p:cNvGraphicFramePr>
            <a:graphicFrameLocks noGrp="1"/>
          </p:cNvGraphicFramePr>
          <p:nvPr>
            <p:ph idx="1"/>
            <p:extLst>
              <p:ext uri="{D42A27DB-BD31-4B8C-83A1-F6EECF244321}">
                <p14:modId xmlns:p14="http://schemas.microsoft.com/office/powerpoint/2010/main" val="4013699106"/>
              </p:ext>
            </p:extLst>
          </p:nvPr>
        </p:nvGraphicFramePr>
        <p:xfrm>
          <a:off x="1141413" y="1796727"/>
          <a:ext cx="9906000" cy="3876040"/>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1069263499"/>
                    </a:ext>
                  </a:extLst>
                </a:gridCol>
                <a:gridCol w="4953000">
                  <a:extLst>
                    <a:ext uri="{9D8B030D-6E8A-4147-A177-3AD203B41FA5}">
                      <a16:colId xmlns:a16="http://schemas.microsoft.com/office/drawing/2014/main" val="2626832265"/>
                    </a:ext>
                  </a:extLst>
                </a:gridCol>
              </a:tblGrid>
              <a:tr h="370840">
                <a:tc>
                  <a:txBody>
                    <a:bodyPr/>
                    <a:lstStyle/>
                    <a:p>
                      <a:r>
                        <a:rPr lang="en-US" dirty="0"/>
                        <a:t>Lossless</a:t>
                      </a:r>
                    </a:p>
                  </a:txBody>
                  <a:tcPr/>
                </a:tc>
                <a:tc>
                  <a:txBody>
                    <a:bodyPr/>
                    <a:lstStyle/>
                    <a:p>
                      <a:r>
                        <a:rPr lang="en-US" dirty="0"/>
                        <a:t>Lossy</a:t>
                      </a:r>
                    </a:p>
                  </a:txBody>
                  <a:tcPr/>
                </a:tc>
                <a:extLst>
                  <a:ext uri="{0D108BD9-81ED-4DB2-BD59-A6C34878D82A}">
                    <a16:rowId xmlns:a16="http://schemas.microsoft.com/office/drawing/2014/main" val="307168693"/>
                  </a:ext>
                </a:extLst>
              </a:tr>
              <a:tr h="370840">
                <a:tc>
                  <a:txBody>
                    <a:bodyPr/>
                    <a:lstStyle/>
                    <a:p>
                      <a:pPr marL="285750" indent="-285750">
                        <a:buFont typeface="Arial" panose="020B0604020202020204" pitchFamily="34" charset="0"/>
                        <a:buChar char="•"/>
                      </a:pPr>
                      <a:r>
                        <a:rPr lang="en-US" sz="1600" dirty="0"/>
                        <a:t>Encoding the data so that it maybe transmitted in a precise fashion.</a:t>
                      </a:r>
                    </a:p>
                    <a:p>
                      <a:pPr marL="285750" indent="-285750">
                        <a:buFont typeface="Arial" panose="020B0604020202020204" pitchFamily="34" charset="0"/>
                        <a:buChar char="•"/>
                      </a:pPr>
                      <a:r>
                        <a:rPr lang="en-US" sz="1600" dirty="0"/>
                        <a:t>Can be statistical or dictionary-based compression</a:t>
                      </a:r>
                    </a:p>
                    <a:p>
                      <a:pPr marL="285750" indent="-285750">
                        <a:buFont typeface="Arial" panose="020B0604020202020204" pitchFamily="34" charset="0"/>
                        <a:buChar char="•"/>
                      </a:pPr>
                      <a:r>
                        <a:rPr lang="en-US" sz="1600" dirty="0"/>
                        <a:t>Statistical</a:t>
                      </a:r>
                    </a:p>
                    <a:p>
                      <a:pPr marL="742950" lvl="1" indent="-285750">
                        <a:buFont typeface="Arial" panose="020B0604020202020204" pitchFamily="34" charset="0"/>
                        <a:buChar char="•"/>
                      </a:pPr>
                      <a:r>
                        <a:rPr lang="en-US" sz="1600" dirty="0"/>
                        <a:t>Uses the probability of occurrence to assign symbols codes(Huffman or Arithmetic encoding)</a:t>
                      </a:r>
                    </a:p>
                    <a:p>
                      <a:pPr marL="1200150" lvl="2" indent="-285750">
                        <a:buFont typeface="Arial" panose="020B0604020202020204" pitchFamily="34" charset="0"/>
                        <a:buChar char="•"/>
                      </a:pPr>
                      <a:r>
                        <a:rPr lang="en-US" sz="1600" dirty="0"/>
                        <a:t>Assigning shorter codes to common symbols and longer to more rare messages</a:t>
                      </a:r>
                    </a:p>
                    <a:p>
                      <a:pPr marL="285750" lvl="0" indent="-285750">
                        <a:buFont typeface="Arial" panose="020B0604020202020204" pitchFamily="34" charset="0"/>
                        <a:buChar char="•"/>
                      </a:pPr>
                      <a:r>
                        <a:rPr lang="en-US" sz="1600" dirty="0"/>
                        <a:t>Dictionary-based </a:t>
                      </a:r>
                    </a:p>
                    <a:p>
                      <a:pPr marL="742950" lvl="1" indent="-285750">
                        <a:buFont typeface="Arial" panose="020B0604020202020204" pitchFamily="34" charset="0"/>
                        <a:buChar char="•"/>
                      </a:pPr>
                      <a:r>
                        <a:rPr lang="en-US" sz="1600" dirty="0"/>
                        <a:t>Uses a dictionary of symbols to scan the inputs and if there is a match  the string is replaced with a reference to the dictionary(token)</a:t>
                      </a:r>
                    </a:p>
                    <a:p>
                      <a:pPr marL="742950" lvl="1" indent="-285750">
                        <a:buFont typeface="Arial" panose="020B0604020202020204" pitchFamily="34" charset="0"/>
                        <a:buChar char="•"/>
                      </a:pPr>
                      <a:r>
                        <a:rPr lang="en-US" sz="1600" dirty="0"/>
                        <a:t>Results in better compression ratios</a:t>
                      </a:r>
                    </a:p>
                    <a:p>
                      <a:pPr marL="285750" lvl="0" indent="-285750">
                        <a:buFont typeface="Arial" panose="020B0604020202020204" pitchFamily="34" charset="0"/>
                        <a:buChar char="•"/>
                      </a:pPr>
                      <a:r>
                        <a:rPr lang="en-US" sz="1600" dirty="0"/>
                        <a:t>Used for GIF files</a:t>
                      </a:r>
                    </a:p>
                  </a:txBody>
                  <a:tcPr/>
                </a:tc>
                <a:tc>
                  <a:txBody>
                    <a:bodyPr/>
                    <a:lstStyle/>
                    <a:p>
                      <a:pPr marL="285750" indent="-285750">
                        <a:buFont typeface="Arial" panose="020B0604020202020204" pitchFamily="34" charset="0"/>
                        <a:buChar char="•"/>
                      </a:pPr>
                      <a:r>
                        <a:rPr lang="en-US" dirty="0"/>
                        <a:t>Approximation of the inputs to remove irrelevant data</a:t>
                      </a:r>
                    </a:p>
                    <a:p>
                      <a:pPr marL="285750" indent="-285750">
                        <a:buFont typeface="Arial" panose="020B0604020202020204" pitchFamily="34" charset="0"/>
                        <a:buChar char="•"/>
                      </a:pPr>
                      <a:r>
                        <a:rPr lang="en-US" dirty="0"/>
                        <a:t>Predictive coding</a:t>
                      </a:r>
                    </a:p>
                    <a:p>
                      <a:pPr marL="742950" lvl="1" indent="-285750">
                        <a:buFont typeface="Arial" panose="020B0604020202020204" pitchFamily="34" charset="0"/>
                        <a:buChar char="•"/>
                      </a:pPr>
                      <a:r>
                        <a:rPr lang="en-US" dirty="0"/>
                        <a:t>Predicts the current sample from the previous sample</a:t>
                      </a:r>
                    </a:p>
                    <a:p>
                      <a:pPr marL="742950" lvl="1" indent="-285750">
                        <a:buFont typeface="Arial" panose="020B0604020202020204" pitchFamily="34" charset="0"/>
                        <a:buChar char="•"/>
                      </a:pPr>
                      <a:r>
                        <a:rPr lang="en-US" dirty="0"/>
                        <a:t>Can be used for DFT,DCT, and DWT signals with minimal output quality degradation</a:t>
                      </a:r>
                    </a:p>
                    <a:p>
                      <a:pPr marL="285750" indent="-285750">
                        <a:buFont typeface="Arial" panose="020B0604020202020204" pitchFamily="34" charset="0"/>
                        <a:buChar char="•"/>
                      </a:pPr>
                      <a:r>
                        <a:rPr lang="en-US" dirty="0"/>
                        <a:t>Ideal applications for images, video, and audio because the degradation of the output is not likely to be of consequence. </a:t>
                      </a:r>
                    </a:p>
                    <a:p>
                      <a:pPr marL="0" indent="0">
                        <a:buFont typeface="Arial" panose="020B0604020202020204" pitchFamily="34" charset="0"/>
                        <a:buNone/>
                      </a:pPr>
                      <a:endParaRPr lang="en-US" dirty="0"/>
                    </a:p>
                  </a:txBody>
                  <a:tcPr/>
                </a:tc>
                <a:extLst>
                  <a:ext uri="{0D108BD9-81ED-4DB2-BD59-A6C34878D82A}">
                    <a16:rowId xmlns:a16="http://schemas.microsoft.com/office/drawing/2014/main" val="3510198755"/>
                  </a:ext>
                </a:extLst>
              </a:tr>
            </a:tbl>
          </a:graphicData>
        </a:graphic>
      </p:graphicFrame>
    </p:spTree>
    <p:extLst>
      <p:ext uri="{BB962C8B-B14F-4D97-AF65-F5344CB8AC3E}">
        <p14:creationId xmlns:p14="http://schemas.microsoft.com/office/powerpoint/2010/main" val="1119092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5B9E-1E2A-4E93-8E46-FB8447BF7C96}"/>
              </a:ext>
            </a:extLst>
          </p:cNvPr>
          <p:cNvSpPr>
            <a:spLocks noGrp="1"/>
          </p:cNvSpPr>
          <p:nvPr>
            <p:ph type="title"/>
          </p:nvPr>
        </p:nvSpPr>
        <p:spPr/>
        <p:txBody>
          <a:bodyPr/>
          <a:lstStyle/>
          <a:p>
            <a:r>
              <a:rPr lang="en-US" dirty="0"/>
              <a:t>Compression with communication </a:t>
            </a:r>
          </a:p>
        </p:txBody>
      </p:sp>
      <p:sp>
        <p:nvSpPr>
          <p:cNvPr id="3" name="Content Placeholder 2">
            <a:extLst>
              <a:ext uri="{FF2B5EF4-FFF2-40B4-BE49-F238E27FC236}">
                <a16:creationId xmlns:a16="http://schemas.microsoft.com/office/drawing/2014/main" id="{A1E0EB01-E2A1-468D-B6AB-9594ED73B3D1}"/>
              </a:ext>
            </a:extLst>
          </p:cNvPr>
          <p:cNvSpPr>
            <a:spLocks noGrp="1"/>
          </p:cNvSpPr>
          <p:nvPr>
            <p:ph idx="1"/>
          </p:nvPr>
        </p:nvSpPr>
        <p:spPr>
          <a:xfrm>
            <a:off x="1159700" y="1786328"/>
            <a:ext cx="9905999" cy="4453154"/>
          </a:xfrm>
        </p:spPr>
        <p:txBody>
          <a:bodyPr>
            <a:normAutofit fontScale="70000" lnSpcReduction="20000"/>
          </a:bodyPr>
          <a:lstStyle/>
          <a:p>
            <a:r>
              <a:rPr lang="en-US" dirty="0"/>
              <a:t>Link compression can be applied to band-width constrained data</a:t>
            </a:r>
          </a:p>
          <a:p>
            <a:pPr lvl="1"/>
            <a:r>
              <a:rPr lang="en-US" dirty="0"/>
              <a:t>By compressing the links it frees up extra bandwidth constructed such that the system can dynamically change to the compression algorithm based on the systems needs.</a:t>
            </a:r>
          </a:p>
          <a:p>
            <a:r>
              <a:rPr lang="en-US" dirty="0"/>
              <a:t>Compression with GPUS</a:t>
            </a:r>
          </a:p>
          <a:p>
            <a:pPr lvl="1"/>
            <a:r>
              <a:rPr lang="en-US" dirty="0"/>
              <a:t>With GPUS they address the memory bandwidth as well as the compute v. memory resource imbalance bottleneck and seek to fix it with a memory controller that performs the compression on the messages. By utilizing the memory controller we </a:t>
            </a:r>
          </a:p>
          <a:p>
            <a:pPr lvl="1"/>
            <a:r>
              <a:rPr lang="en-US" dirty="0"/>
              <a:t>EX: Warped compression reduces the file bank accesses and in doing so, saves power(appx. 8% on average)</a:t>
            </a:r>
          </a:p>
          <a:p>
            <a:r>
              <a:rPr lang="en-US" dirty="0"/>
              <a:t>Compression and Parallel Systems</a:t>
            </a:r>
          </a:p>
          <a:p>
            <a:pPr lvl="1"/>
            <a:r>
              <a:rPr lang="en-US" dirty="0"/>
              <a:t>Bui et. al[20] is a study that utilizes compression, topology-aware data aggregation, and </a:t>
            </a:r>
            <a:r>
              <a:rPr lang="en-US" dirty="0" err="1"/>
              <a:t>subfiling</a:t>
            </a:r>
            <a:r>
              <a:rPr lang="en-US" dirty="0"/>
              <a:t> to improve the performance of the </a:t>
            </a:r>
            <a:r>
              <a:rPr lang="en-US" dirty="0" err="1"/>
              <a:t>BlueGene</a:t>
            </a:r>
            <a:r>
              <a:rPr lang="en-US" dirty="0"/>
              <a:t>/Q supercomputer. The researchers found that compression improved performance by 40% on its own.</a:t>
            </a:r>
          </a:p>
          <a:p>
            <a:pPr lvl="1"/>
            <a:r>
              <a:rPr lang="en-US" dirty="0"/>
              <a:t>Currently the community is trying to address the expensive relation of communication to computation  as we move to more parallelism</a:t>
            </a:r>
          </a:p>
          <a:p>
            <a:pPr lvl="1"/>
            <a:r>
              <a:rPr lang="en-US" dirty="0"/>
              <a:t>Request for investigation into aggressive lossy compression to recognition, mining,  and synthesis</a:t>
            </a:r>
          </a:p>
          <a:p>
            <a:pPr marL="914400" lvl="2" indent="0">
              <a:buNone/>
            </a:pPr>
            <a:endParaRPr lang="en-US" dirty="0"/>
          </a:p>
          <a:p>
            <a:pPr lvl="2"/>
            <a:endParaRPr lang="en-US" dirty="0"/>
          </a:p>
        </p:txBody>
      </p:sp>
    </p:spTree>
    <p:extLst>
      <p:ext uri="{BB962C8B-B14F-4D97-AF65-F5344CB8AC3E}">
        <p14:creationId xmlns:p14="http://schemas.microsoft.com/office/powerpoint/2010/main" val="2345654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0F49-1577-45E3-BFCF-39903BF2F92E}"/>
              </a:ext>
            </a:extLst>
          </p:cNvPr>
          <p:cNvSpPr>
            <a:spLocks noGrp="1"/>
          </p:cNvSpPr>
          <p:nvPr>
            <p:ph type="title"/>
          </p:nvPr>
        </p:nvSpPr>
        <p:spPr>
          <a:xfrm>
            <a:off x="1203557" y="432086"/>
            <a:ext cx="9905998" cy="1478570"/>
          </a:xfrm>
        </p:spPr>
        <p:txBody>
          <a:bodyPr/>
          <a:lstStyle/>
          <a:p>
            <a:r>
              <a:rPr lang="en-US" dirty="0"/>
              <a:t>Strategy 2: Relaxed synchronization overview</a:t>
            </a:r>
          </a:p>
        </p:txBody>
      </p:sp>
      <p:sp>
        <p:nvSpPr>
          <p:cNvPr id="3" name="Content Placeholder 2">
            <a:extLst>
              <a:ext uri="{FF2B5EF4-FFF2-40B4-BE49-F238E27FC236}">
                <a16:creationId xmlns:a16="http://schemas.microsoft.com/office/drawing/2014/main" id="{B16B277C-C953-4B28-819F-03BF9197FDDE}"/>
              </a:ext>
            </a:extLst>
          </p:cNvPr>
          <p:cNvSpPr>
            <a:spLocks noGrp="1"/>
          </p:cNvSpPr>
          <p:nvPr>
            <p:ph idx="1"/>
          </p:nvPr>
        </p:nvSpPr>
        <p:spPr>
          <a:xfrm>
            <a:off x="1141412" y="1695634"/>
            <a:ext cx="9905999" cy="4660777"/>
          </a:xfrm>
        </p:spPr>
        <p:txBody>
          <a:bodyPr>
            <a:normAutofit/>
          </a:bodyPr>
          <a:lstStyle/>
          <a:p>
            <a:r>
              <a:rPr lang="en-US" dirty="0"/>
              <a:t>Relaxed synchronization is a purely software implementation used to reduce dependencies of parallel tasks and prevent conflicts of parallel tasks.</a:t>
            </a:r>
          </a:p>
          <a:p>
            <a:r>
              <a:rPr lang="en-US" dirty="0"/>
              <a:t>Some examples:</a:t>
            </a:r>
          </a:p>
          <a:p>
            <a:pPr lvl="1"/>
            <a:r>
              <a:rPr lang="en-US" dirty="0"/>
              <a:t>Relaxed speculative synchronization </a:t>
            </a:r>
          </a:p>
          <a:p>
            <a:pPr lvl="1"/>
            <a:r>
              <a:rPr lang="en-US" dirty="0"/>
              <a:t>Relaxed protected code sections</a:t>
            </a:r>
          </a:p>
          <a:p>
            <a:r>
              <a:rPr lang="en-US" dirty="0"/>
              <a:t>Challenges:</a:t>
            </a:r>
          </a:p>
          <a:p>
            <a:pPr lvl="1"/>
            <a:r>
              <a:rPr lang="en-US" dirty="0"/>
              <a:t>Removing as many synchronization points as possible without going beyond acceptable error</a:t>
            </a:r>
          </a:p>
          <a:p>
            <a:pPr lvl="1"/>
            <a:r>
              <a:rPr lang="en-US" dirty="0"/>
              <a:t>Which serialization points can be relaxed? </a:t>
            </a:r>
          </a:p>
          <a:p>
            <a:pPr lvl="1"/>
            <a:r>
              <a:rPr lang="en-US" dirty="0"/>
              <a:t>The more parallel the application becomes the more synchronization takes up overhead.</a:t>
            </a:r>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74820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C508-BDAE-40CB-8E57-087FE57E40F3}"/>
              </a:ext>
            </a:extLst>
          </p:cNvPr>
          <p:cNvSpPr>
            <a:spLocks noGrp="1"/>
          </p:cNvSpPr>
          <p:nvPr>
            <p:ph type="title"/>
          </p:nvPr>
        </p:nvSpPr>
        <p:spPr/>
        <p:txBody>
          <a:bodyPr/>
          <a:lstStyle/>
          <a:p>
            <a:r>
              <a:rPr lang="en-US" dirty="0"/>
              <a:t>Strategy 3: Value prediction overview</a:t>
            </a:r>
          </a:p>
        </p:txBody>
      </p:sp>
      <p:sp>
        <p:nvSpPr>
          <p:cNvPr id="3" name="Content Placeholder 2">
            <a:extLst>
              <a:ext uri="{FF2B5EF4-FFF2-40B4-BE49-F238E27FC236}">
                <a16:creationId xmlns:a16="http://schemas.microsoft.com/office/drawing/2014/main" id="{8D04841E-106A-463D-A808-8C1DD26379C1}"/>
              </a:ext>
            </a:extLst>
          </p:cNvPr>
          <p:cNvSpPr>
            <a:spLocks noGrp="1"/>
          </p:cNvSpPr>
          <p:nvPr>
            <p:ph idx="1"/>
          </p:nvPr>
        </p:nvSpPr>
        <p:spPr>
          <a:xfrm>
            <a:off x="1141413" y="1927270"/>
            <a:ext cx="9905999" cy="4435398"/>
          </a:xfrm>
        </p:spPr>
        <p:txBody>
          <a:bodyPr>
            <a:normAutofit fontScale="92500" lnSpcReduction="10000"/>
          </a:bodyPr>
          <a:lstStyle/>
          <a:p>
            <a:r>
              <a:rPr lang="en-US" dirty="0"/>
              <a:t>Value Prediction exploits the predictability of data values to allow processors to continue down the pipeline without having to wait for true data values to be confirmed.</a:t>
            </a:r>
          </a:p>
          <a:p>
            <a:r>
              <a:rPr lang="en-US" dirty="0"/>
              <a:t>2 types of value predictors</a:t>
            </a:r>
          </a:p>
          <a:p>
            <a:pPr lvl="1"/>
            <a:r>
              <a:rPr lang="en-US" dirty="0"/>
              <a:t>Computational predictors- IE last value and stride predictors</a:t>
            </a:r>
          </a:p>
          <a:p>
            <a:pPr lvl="1"/>
            <a:r>
              <a:rPr lang="en-US" dirty="0"/>
              <a:t>Context-based predictors- found to have accuracy around 56-92% accuracy.</a:t>
            </a:r>
          </a:p>
          <a:p>
            <a:r>
              <a:rPr lang="en-US" dirty="0"/>
              <a:t>Challenges:</a:t>
            </a:r>
          </a:p>
          <a:p>
            <a:pPr lvl="1"/>
            <a:r>
              <a:rPr lang="en-US" dirty="0"/>
              <a:t>In implementation there must be both a high accuracy value predictor as well as a rollback mechanism in the case of a bad prediction</a:t>
            </a:r>
          </a:p>
          <a:p>
            <a:pPr lvl="2"/>
            <a:r>
              <a:rPr lang="en-US" dirty="0"/>
              <a:t>This increases complexity and power consumption</a:t>
            </a:r>
          </a:p>
          <a:p>
            <a:pPr lvl="1"/>
            <a:r>
              <a:rPr lang="en-US" dirty="0"/>
              <a:t>Predictor tables are expensive</a:t>
            </a:r>
          </a:p>
          <a:p>
            <a:pPr lvl="1"/>
            <a:endParaRPr lang="en-US" dirty="0"/>
          </a:p>
          <a:p>
            <a:endParaRPr lang="en-US" dirty="0"/>
          </a:p>
        </p:txBody>
      </p:sp>
    </p:spTree>
    <p:extLst>
      <p:ext uri="{BB962C8B-B14F-4D97-AF65-F5344CB8AC3E}">
        <p14:creationId xmlns:p14="http://schemas.microsoft.com/office/powerpoint/2010/main" val="2855965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61DB-E8D3-4F5A-9100-DFDDE9F13FB8}"/>
              </a:ext>
            </a:extLst>
          </p:cNvPr>
          <p:cNvSpPr>
            <a:spLocks noGrp="1"/>
          </p:cNvSpPr>
          <p:nvPr>
            <p:ph type="title"/>
          </p:nvPr>
        </p:nvSpPr>
        <p:spPr/>
        <p:txBody>
          <a:bodyPr/>
          <a:lstStyle/>
          <a:p>
            <a:r>
              <a:rPr lang="en-US" dirty="0"/>
              <a:t>Value prediction in parallel systems</a:t>
            </a:r>
          </a:p>
        </p:txBody>
      </p:sp>
      <p:sp>
        <p:nvSpPr>
          <p:cNvPr id="3" name="Content Placeholder 2">
            <a:extLst>
              <a:ext uri="{FF2B5EF4-FFF2-40B4-BE49-F238E27FC236}">
                <a16:creationId xmlns:a16="http://schemas.microsoft.com/office/drawing/2014/main" id="{876C384D-5AB5-41E2-A8D2-3E1E281C7C84}"/>
              </a:ext>
            </a:extLst>
          </p:cNvPr>
          <p:cNvSpPr>
            <a:spLocks noGrp="1"/>
          </p:cNvSpPr>
          <p:nvPr>
            <p:ph idx="1"/>
          </p:nvPr>
        </p:nvSpPr>
        <p:spPr/>
        <p:txBody>
          <a:bodyPr>
            <a:normAutofit/>
          </a:bodyPr>
          <a:lstStyle/>
          <a:p>
            <a:pPr lvl="1"/>
            <a:r>
              <a:rPr lang="en-US" dirty="0"/>
              <a:t>Reformulation of Amdahls law has shown improvements up to 267%(PARSEC and SPLASH-2 benchmarks)</a:t>
            </a:r>
          </a:p>
          <a:p>
            <a:pPr lvl="1"/>
            <a:r>
              <a:rPr lang="en-US" dirty="0"/>
              <a:t>Value prediction may also be used to improve the performance of Thread-level speculation to automatically parallelize the sequences of code that were not previously parallel</a:t>
            </a:r>
          </a:p>
          <a:p>
            <a:pPr lvl="1"/>
            <a:r>
              <a:rPr lang="en-US" dirty="0"/>
              <a:t>Value predictors are often created with hardware. Problem: Value prediction struggles with multi-threaded architectures.</a:t>
            </a:r>
          </a:p>
          <a:p>
            <a:pPr marL="457200" lvl="1" indent="0">
              <a:buNone/>
            </a:pPr>
            <a:endParaRPr lang="en-US" dirty="0"/>
          </a:p>
        </p:txBody>
      </p:sp>
    </p:spTree>
    <p:extLst>
      <p:ext uri="{BB962C8B-B14F-4D97-AF65-F5344CB8AC3E}">
        <p14:creationId xmlns:p14="http://schemas.microsoft.com/office/powerpoint/2010/main" val="687490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41CBB0-BAA0-4983-8F2B-E10AF3358DA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96F0E7-E7B5-406E-8E94-F0043B2AC7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Circuit design</Template>
  <TotalTime>785</TotalTime>
  <Words>1277</Words>
  <Application>Microsoft Office PowerPoint</Application>
  <PresentationFormat>Widescreen</PresentationFormat>
  <Paragraphs>165</Paragraphs>
  <Slides>14</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Tw Cen MT</vt:lpstr>
      <vt:lpstr>Circuit</vt:lpstr>
      <vt:lpstr>Approximate communication: Techniques for reducing communication bottlenecks in large scale parallel systems</vt:lpstr>
      <vt:lpstr>The big questions </vt:lpstr>
      <vt:lpstr>Overview</vt:lpstr>
      <vt:lpstr>Strategy 1:Compression overview</vt:lpstr>
      <vt:lpstr>Lossless compression V. Lossy Compression</vt:lpstr>
      <vt:lpstr>Compression with communication </vt:lpstr>
      <vt:lpstr>Strategy 2: Relaxed synchronization overview</vt:lpstr>
      <vt:lpstr>Strategy 3: Value prediction overview</vt:lpstr>
      <vt:lpstr>Value prediction in parallel systems</vt:lpstr>
      <vt:lpstr>Strategy Summary</vt:lpstr>
      <vt:lpstr>Approximation strategies and how they effect communication </vt:lpstr>
      <vt:lpstr>Questions </vt:lpstr>
      <vt:lpstr>Questions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Approximate communications</dc:title>
  <dc:creator>Alex Wright</dc:creator>
  <cp:lastModifiedBy>Alex Wright</cp:lastModifiedBy>
  <cp:revision>38</cp:revision>
  <dcterms:created xsi:type="dcterms:W3CDTF">2020-09-14T15:00:48Z</dcterms:created>
  <dcterms:modified xsi:type="dcterms:W3CDTF">2020-09-16T18:31:20Z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